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sldIdLst>
    <p:sldId id="304" r:id="rId2"/>
    <p:sldId id="291" r:id="rId3"/>
    <p:sldId id="305" r:id="rId4"/>
    <p:sldId id="325" r:id="rId5"/>
    <p:sldId id="306" r:id="rId6"/>
    <p:sldId id="315" r:id="rId7"/>
    <p:sldId id="326" r:id="rId8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C4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954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F99B6-A2F7-4BD4-B7A4-842504AD1226}" type="datetimeFigureOut">
              <a:rPr lang="de-DE" smtClean="0"/>
              <a:t>04.12.2019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377318"/>
            <a:ext cx="2945659" cy="4936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22912-25E0-42CE-ABF7-3F2A73DEEB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85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09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09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09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09638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5B822BA-6B27-490B-8DFE-48CA869D6621}" type="slidenum">
              <a:rPr lang="de-DE">
                <a:solidFill>
                  <a:prstClr val="black"/>
                </a:solidFill>
                <a:latin typeface="Times New Roman" pitchFamily="18" charset="0"/>
              </a:rPr>
              <a:pPr eaLnBrk="1" hangingPunct="1"/>
              <a:t>1</a:t>
            </a:fld>
            <a:endParaRPr lang="de-DE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BB14-38A3-497E-86F9-C97255D191D6}" type="slidenum">
              <a:rPr lang="de-DE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43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BB14-38A3-497E-86F9-C97255D191D6}" type="slidenum">
              <a:rPr lang="de-DE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4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BB14-38A3-497E-86F9-C97255D191D6}" type="slidenum">
              <a:rPr lang="de-DE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43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BB14-38A3-497E-86F9-C97255D191D6}" type="slidenum">
              <a:rPr lang="de-DE"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43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BB14-38A3-497E-86F9-C97255D191D6}" type="slidenum">
              <a:rPr lang="de-DE">
                <a:solidFill>
                  <a:prstClr val="black"/>
                </a:solidFill>
              </a:rPr>
              <a:pPr/>
              <a:t>6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43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3BB14-38A3-497E-86F9-C97255D191D6}" type="slidenum">
              <a:rPr lang="de-DE">
                <a:solidFill>
                  <a:prstClr val="black"/>
                </a:solidFill>
              </a:rPr>
              <a:pPr/>
              <a:t>7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8843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CB70F3-1BF6-4848-B6E8-11668873F649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F064F1-F1DB-4022-AE9B-6C07AF15A88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78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6F411-C06D-49D7-BD28-8DCA561F0B12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6C664-5CC4-400A-87C1-6127B06DC672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22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8ADF8-CF4B-477E-94B6-A6CCBFBDAAB2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419126-37AE-4F37-9D1C-32ECAF14015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92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BDFAD-353A-4504-9BC3-E3ECA0A58F2F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7D9B0-3AAC-4D32-8F61-189EB4933E27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2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CB80A0-4C3F-49BD-9300-0D7AFF3BA6EB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424764-56F5-41D3-919A-3B3929AF6B83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1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4CC928-16B8-43BB-92C0-5E7BE4BF82B2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EC396-B90E-48D4-B830-6126A1EAAA56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5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B4337-26F5-4A2E-B6E3-046FCBFE67B8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D45F4-7726-4AB3-B8F3-B7D491C6F227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C4A39-01C5-49EB-95D3-0FA7497CC2C4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ADCC-B5E5-4F32-BAE4-6753136AA49B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3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7952F8-CCFD-4855-A1F0-A154439D9194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9D934-41B2-45ED-BE0D-EEAFF515EE6A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0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EB28C-9057-4907-99DF-8722DA2B41FE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68031-11D1-4919-ADEC-B7F234948C1E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2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2EB26C-914F-405B-AAD4-89CA62DD886B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6FC3A-09CB-4DBB-AE06-6DDA41ED4E94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72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8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5C51D0-747D-4D3F-AE8C-F9E5435BCF72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69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FA8C93-0B04-4E3D-94EC-34293149B86F}" type="slidenum">
              <a:rPr lang="de-DE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14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4"/>
          <p:cNvSpPr txBox="1">
            <a:spLocks noChangeArrowheads="1"/>
          </p:cNvSpPr>
          <p:nvPr/>
        </p:nvSpPr>
        <p:spPr bwMode="auto">
          <a:xfrm>
            <a:off x="609600" y="1045333"/>
            <a:ext cx="46762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2800" b="1" dirty="0" smtClean="0">
                <a:solidFill>
                  <a:srgbClr val="003366"/>
                </a:solidFill>
                <a:latin typeface="Tahoma" charset="0"/>
              </a:rPr>
              <a:t>Elterninformationsabend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158156" y="5083382"/>
            <a:ext cx="588334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500" b="1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Grund-, Werkreal- und Realschule</a:t>
            </a:r>
            <a:endParaRPr lang="de-DE" sz="2500" b="1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 rot="-5400000">
            <a:off x="-419897" y="3473503"/>
            <a:ext cx="283443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500" b="1" dirty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89567 Sontheim</a:t>
            </a: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1235845" y="1919953"/>
            <a:ext cx="308610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de-DE" sz="2500" b="1" dirty="0" smtClean="0">
                <a:solidFill>
                  <a:srgbClr val="002060"/>
                </a:solidFill>
                <a:latin typeface="Tahoma" pitchFamily="34" charset="0"/>
                <a:cs typeface="Arial" charset="0"/>
              </a:rPr>
              <a:t>BNE-Modellschule</a:t>
            </a:r>
            <a:endParaRPr lang="de-DE" sz="2500" b="1" dirty="0">
              <a:solidFill>
                <a:srgbClr val="002060"/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77D819-72D4-4C6E-B520-4C2A3148F70F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70996-6AF6-45A4-A7BE-C44C13A7C63E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16" y="2914245"/>
            <a:ext cx="1567252" cy="991777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 bwMode="auto">
          <a:xfrm>
            <a:off x="1235845" y="2383382"/>
            <a:ext cx="3240000" cy="270000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Verdana" pitchFamily="34" charset="0"/>
              </a:rPr>
              <a:t>Wir </a:t>
            </a:r>
            <a:r>
              <a:rPr lang="de-DE" sz="2800" dirty="0" smtClean="0">
                <a:solidFill>
                  <a:srgbClr val="002060"/>
                </a:solidFill>
                <a:latin typeface="Verdana" pitchFamily="34" charset="0"/>
              </a:rPr>
              <a:t>können alles.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de-DE" sz="2800" dirty="0" smtClean="0">
                <a:solidFill>
                  <a:srgbClr val="002060"/>
                </a:solidFill>
                <a:latin typeface="Verdana" pitchFamily="34" charset="0"/>
              </a:rPr>
              <a:t>Außer Latein.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Verdana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503805" y="1344820"/>
            <a:ext cx="3484946" cy="3738562"/>
            <a:chOff x="3609863" y="1344820"/>
            <a:chExt cx="3484946" cy="3738562"/>
          </a:xfrm>
        </p:grpSpPr>
        <p:sp>
          <p:nvSpPr>
            <p:cNvPr id="37" name="AutoShape 41"/>
            <p:cNvSpPr>
              <a:spLocks noChangeAspect="1" noChangeArrowheads="1"/>
            </p:cNvSpPr>
            <p:nvPr/>
          </p:nvSpPr>
          <p:spPr bwMode="auto">
            <a:xfrm flipH="1">
              <a:off x="3609863" y="1344820"/>
              <a:ext cx="3167063" cy="3738562"/>
            </a:xfrm>
            <a:prstGeom prst="rtTriangle">
              <a:avLst/>
            </a:prstGeom>
            <a:solidFill>
              <a:srgbClr val="C000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Arial" charset="0"/>
              </a:endParaRPr>
            </a:p>
          </p:txBody>
        </p:sp>
        <p:sp>
          <p:nvSpPr>
            <p:cNvPr id="39" name="Oval 43"/>
            <p:cNvSpPr>
              <a:spLocks noChangeArrowheads="1"/>
            </p:cNvSpPr>
            <p:nvPr/>
          </p:nvSpPr>
          <p:spPr bwMode="auto">
            <a:xfrm>
              <a:off x="4835414" y="2330634"/>
              <a:ext cx="2159000" cy="2159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cs typeface="Arial" charset="0"/>
              </a:endParaRPr>
            </a:p>
          </p:txBody>
        </p:sp>
        <p:sp>
          <p:nvSpPr>
            <p:cNvPr id="40" name="Oval 44"/>
            <p:cNvSpPr>
              <a:spLocks noChangeArrowheads="1"/>
            </p:cNvSpPr>
            <p:nvPr/>
          </p:nvSpPr>
          <p:spPr bwMode="auto">
            <a:xfrm>
              <a:off x="6375671" y="3996572"/>
              <a:ext cx="719138" cy="71913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000" b="1" kern="0" noProof="0" dirty="0" smtClean="0">
                  <a:solidFill>
                    <a:srgbClr val="002060"/>
                  </a:solidFill>
                  <a:latin typeface="Tahoma" pitchFamily="34" charset="0"/>
                  <a:cs typeface="Arial" charset="0"/>
                </a:rPr>
                <a:t>24</a:t>
              </a:r>
              <a:endPara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cs typeface="Arial" charset="0"/>
              </a:endParaRPr>
            </a:p>
          </p:txBody>
        </p:sp>
        <p:sp>
          <p:nvSpPr>
            <p:cNvPr id="44" name="Oval 48"/>
            <p:cNvSpPr>
              <a:spLocks noChangeArrowheads="1"/>
            </p:cNvSpPr>
            <p:nvPr/>
          </p:nvSpPr>
          <p:spPr bwMode="auto">
            <a:xfrm>
              <a:off x="5382132" y="4310134"/>
              <a:ext cx="719138" cy="71913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000" b="1" kern="0" dirty="0" smtClean="0">
                  <a:solidFill>
                    <a:srgbClr val="002060"/>
                  </a:solidFill>
                  <a:latin typeface="Tahoma" pitchFamily="34" charset="0"/>
                  <a:cs typeface="Arial" charset="0"/>
                </a:rPr>
                <a:t>41</a:t>
              </a:r>
              <a:endPara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cs typeface="Arial" charset="0"/>
              </a:endParaRPr>
            </a:p>
          </p:txBody>
        </p:sp>
        <p:sp>
          <p:nvSpPr>
            <p:cNvPr id="42" name="Oval 46"/>
            <p:cNvSpPr>
              <a:spLocks noChangeArrowheads="1"/>
            </p:cNvSpPr>
            <p:nvPr/>
          </p:nvSpPr>
          <p:spPr bwMode="auto">
            <a:xfrm>
              <a:off x="4502572" y="3637003"/>
              <a:ext cx="719138" cy="719138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2000" b="1" kern="0" noProof="0" dirty="0" smtClean="0">
                  <a:solidFill>
                    <a:srgbClr val="002060"/>
                  </a:solidFill>
                  <a:latin typeface="Tahoma" pitchFamily="34" charset="0"/>
                  <a:cs typeface="Arial" charset="0"/>
                </a:rPr>
                <a:t>519</a:t>
              </a:r>
              <a:endPara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ahoma" pitchFamily="34" charset="0"/>
                <a:cs typeface="Arial" charset="0"/>
              </a:endParaRPr>
            </a:p>
          </p:txBody>
        </p:sp>
        <p:sp>
          <p:nvSpPr>
            <p:cNvPr id="24" name="Oval 47"/>
            <p:cNvSpPr>
              <a:spLocks noChangeArrowheads="1"/>
            </p:cNvSpPr>
            <p:nvPr/>
          </p:nvSpPr>
          <p:spPr bwMode="auto">
            <a:xfrm>
              <a:off x="4475845" y="2505671"/>
              <a:ext cx="719138" cy="719138"/>
            </a:xfrm>
            <a:prstGeom prst="ellipse">
              <a:avLst/>
            </a:prstGeom>
            <a:solidFill>
              <a:srgbClr val="92D05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itchFamily="34" charset="0"/>
                  <a:cs typeface="Arial" charset="0"/>
                </a:rPr>
                <a:t>GS</a:t>
              </a:r>
            </a:p>
          </p:txBody>
        </p:sp>
        <p:sp>
          <p:nvSpPr>
            <p:cNvPr id="25" name="Oval 49"/>
            <p:cNvSpPr>
              <a:spLocks noChangeArrowheads="1"/>
            </p:cNvSpPr>
            <p:nvPr/>
          </p:nvSpPr>
          <p:spPr bwMode="auto">
            <a:xfrm>
              <a:off x="5165614" y="1919953"/>
              <a:ext cx="719138" cy="719138"/>
            </a:xfrm>
            <a:prstGeom prst="ellipse">
              <a:avLst/>
            </a:prstGeom>
            <a:solidFill>
              <a:srgbClr val="3366FF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itchFamily="34" charset="0"/>
                  <a:cs typeface="Arial" charset="0"/>
                </a:rPr>
                <a:t>RS</a:t>
              </a:r>
            </a:p>
          </p:txBody>
        </p:sp>
        <p:sp>
          <p:nvSpPr>
            <p:cNvPr id="21" name="Oval 45"/>
            <p:cNvSpPr>
              <a:spLocks noChangeArrowheads="1"/>
            </p:cNvSpPr>
            <p:nvPr/>
          </p:nvSpPr>
          <p:spPr bwMode="auto">
            <a:xfrm>
              <a:off x="6095776" y="1953286"/>
              <a:ext cx="719138" cy="71913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ahoma" pitchFamily="34" charset="0"/>
                  <a:cs typeface="Arial" charset="0"/>
                </a:rPr>
                <a:t>WRS</a:t>
              </a:r>
            </a:p>
          </p:txBody>
        </p:sp>
      </p:grpSp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814" y="2914245"/>
            <a:ext cx="1624383" cy="1027930"/>
          </a:xfrm>
          <a:prstGeom prst="rect">
            <a:avLst/>
          </a:prstGeom>
        </p:spPr>
      </p:pic>
      <p:grpSp>
        <p:nvGrpSpPr>
          <p:cNvPr id="3" name="Gruppieren 2"/>
          <p:cNvGrpSpPr/>
          <p:nvPr/>
        </p:nvGrpSpPr>
        <p:grpSpPr>
          <a:xfrm>
            <a:off x="7236296" y="2395219"/>
            <a:ext cx="1332000" cy="2688163"/>
            <a:chOff x="7315974" y="2416972"/>
            <a:chExt cx="1332000" cy="2688163"/>
          </a:xfrm>
        </p:grpSpPr>
        <p:pic>
          <p:nvPicPr>
            <p:cNvPr id="26" name="Grafik 25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5974" y="3751536"/>
              <a:ext cx="1332000" cy="1353599"/>
            </a:xfrm>
            <a:prstGeom prst="rect">
              <a:avLst/>
            </a:prstGeom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5974" y="2416972"/>
              <a:ext cx="1332000" cy="133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25273762"/>
      </p:ext>
    </p:extLst>
  </p:cSld>
  <p:clrMapOvr>
    <a:masterClrMapping/>
  </p:clrMapOvr>
  <p:transition spd="slow" advTm="20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B0D-4418-4B93-B565-3CCFDEA237CF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33-D500-4E3A-9705-8130F8A9E2C4}" type="slidenum">
              <a:rPr lang="de-DE">
                <a:solidFill>
                  <a:srgbClr val="000000"/>
                </a:solidFill>
              </a:rPr>
              <a:pPr/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539750" y="1801813"/>
            <a:ext cx="22749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b="1" dirty="0" smtClean="0">
                <a:solidFill>
                  <a:srgbClr val="003366"/>
                </a:solidFill>
                <a:latin typeface="Tahoma" charset="0"/>
              </a:rPr>
              <a:t>Entscheidung</a:t>
            </a:r>
            <a:endParaRPr lang="de-DE" sz="2400" b="1" dirty="0">
              <a:solidFill>
                <a:srgbClr val="003366"/>
              </a:solidFill>
              <a:latin typeface="Tahoma" charset="0"/>
            </a:endParaRPr>
          </a:p>
        </p:txBody>
      </p:sp>
      <p:sp>
        <p:nvSpPr>
          <p:cNvPr id="206881" name="Text Box 33"/>
          <p:cNvSpPr txBox="1">
            <a:spLocks noChangeArrowheads="1"/>
          </p:cNvSpPr>
          <p:nvPr/>
        </p:nvSpPr>
        <p:spPr bwMode="auto">
          <a:xfrm>
            <a:off x="539750" y="974725"/>
            <a:ext cx="484139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900" b="1" dirty="0">
                <a:solidFill>
                  <a:srgbClr val="003366"/>
                </a:solidFill>
                <a:latin typeface="Tahoma" charset="0"/>
              </a:rPr>
              <a:t>Elterninformationsabend</a:t>
            </a: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88640"/>
            <a:ext cx="2057887" cy="1302257"/>
          </a:xfrm>
          <a:prstGeom prst="rect">
            <a:avLst/>
          </a:prstGeom>
        </p:spPr>
      </p:pic>
      <p:pic>
        <p:nvPicPr>
          <p:cNvPr id="2052" name="Picture 4" descr="C:\Users\schulz\AppData\Local\Microsoft\Windows\Temporary Internet Files\Content.IE5\9MWYN296\away-1019796_960_72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734" y="2457328"/>
            <a:ext cx="3029364" cy="302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uppieren 1"/>
          <p:cNvGrpSpPr/>
          <p:nvPr/>
        </p:nvGrpSpPr>
        <p:grpSpPr>
          <a:xfrm>
            <a:off x="4139952" y="2457328"/>
            <a:ext cx="4147783" cy="3016957"/>
            <a:chOff x="4139952" y="2457328"/>
            <a:chExt cx="4147783" cy="3016957"/>
          </a:xfrm>
        </p:grpSpPr>
        <p:sp>
          <p:nvSpPr>
            <p:cNvPr id="21" name="Abgerundetes Rechteck 20"/>
            <p:cNvSpPr/>
            <p:nvPr/>
          </p:nvSpPr>
          <p:spPr bwMode="auto">
            <a:xfrm>
              <a:off x="4891465" y="3708000"/>
              <a:ext cx="720000" cy="432000"/>
            </a:xfrm>
            <a:prstGeom prst="roundRect">
              <a:avLst/>
            </a:prstGeom>
            <a:solidFill>
              <a:srgbClr val="BEEEF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GY</a:t>
              </a:r>
              <a:endParaRPr lang="de-DE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2" name="Abgerundetes Rechteck 21"/>
            <p:cNvSpPr/>
            <p:nvPr/>
          </p:nvSpPr>
          <p:spPr bwMode="auto">
            <a:xfrm>
              <a:off x="4891465" y="3140968"/>
              <a:ext cx="720000" cy="432000"/>
            </a:xfrm>
            <a:prstGeom prst="roundRect">
              <a:avLst/>
            </a:prstGeom>
            <a:solidFill>
              <a:srgbClr val="3366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RS</a:t>
              </a:r>
              <a:endParaRPr lang="de-DE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3" name="Abgerundetes Rechteck 22"/>
            <p:cNvSpPr/>
            <p:nvPr/>
          </p:nvSpPr>
          <p:spPr bwMode="auto">
            <a:xfrm>
              <a:off x="4891425" y="4280972"/>
              <a:ext cx="720080" cy="432000"/>
            </a:xfrm>
            <a:prstGeom prst="round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GMS</a:t>
              </a:r>
              <a:endParaRPr lang="de-DE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" name="Abgerundetes Rechteck 30"/>
            <p:cNvSpPr/>
            <p:nvPr/>
          </p:nvSpPr>
          <p:spPr bwMode="auto">
            <a:xfrm>
              <a:off x="4139952" y="2457328"/>
              <a:ext cx="2880000" cy="43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Übergangsverfahren</a:t>
              </a:r>
              <a:endParaRPr lang="de-DE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2" name="Abgerundetes Rechteck 31"/>
            <p:cNvSpPr/>
            <p:nvPr/>
          </p:nvSpPr>
          <p:spPr bwMode="auto">
            <a:xfrm>
              <a:off x="4891465" y="4834895"/>
              <a:ext cx="720000" cy="432000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srgbClr val="000000"/>
                  </a:solidFill>
                  <a:latin typeface="Tahoma" pitchFamily="34" charset="0"/>
                  <a:cs typeface="Tahoma" pitchFamily="34" charset="0"/>
                </a:rPr>
                <a:t>BS</a:t>
              </a:r>
              <a:endParaRPr lang="de-DE" sz="20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3" name="Abgerundetes Rechteck 32"/>
            <p:cNvSpPr/>
            <p:nvPr/>
          </p:nvSpPr>
          <p:spPr bwMode="auto">
            <a:xfrm rot="16200000">
              <a:off x="3095953" y="3998285"/>
              <a:ext cx="2520000" cy="43200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sz="2000" b="1" dirty="0" smtClean="0">
                  <a:solidFill>
                    <a:srgbClr val="002060"/>
                  </a:solidFill>
                  <a:latin typeface="Tahoma" pitchFamily="34" charset="0"/>
                  <a:cs typeface="Tahoma" pitchFamily="34" charset="0"/>
                </a:rPr>
                <a:t>Schularten</a:t>
              </a:r>
              <a:endParaRPr lang="de-DE" sz="20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7019952" y="2473273"/>
              <a:ext cx="126778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03366"/>
                  </a:solidFill>
                  <a:latin typeface="Tahoma" charset="0"/>
                </a:rPr>
                <a:t>Frau Malisi</a:t>
              </a:r>
              <a:endParaRPr lang="de-DE" dirty="0">
                <a:solidFill>
                  <a:srgbClr val="003366"/>
                </a:solidFill>
                <a:latin typeface="Tahoma" charset="0"/>
              </a:endParaRPr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611505" y="3172302"/>
              <a:ext cx="134729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03366"/>
                  </a:solidFill>
                  <a:latin typeface="Tahoma" charset="0"/>
                </a:rPr>
                <a:t>Herr Schulz</a:t>
              </a:r>
              <a:endParaRPr lang="de-DE" dirty="0">
                <a:solidFill>
                  <a:srgbClr val="003366"/>
                </a:solidFill>
                <a:latin typeface="Tahoma" charset="0"/>
              </a:endParaRPr>
            </a:p>
          </p:txBody>
        </p:sp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5611505" y="3716934"/>
              <a:ext cx="121719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03366"/>
                  </a:solidFill>
                  <a:latin typeface="Tahoma" charset="0"/>
                </a:rPr>
                <a:t>Herr Kuhn</a:t>
              </a:r>
              <a:endParaRPr lang="de-DE" dirty="0">
                <a:solidFill>
                  <a:srgbClr val="003366"/>
                </a:solidFill>
                <a:latin typeface="Tahoma" charset="0"/>
              </a:endParaRP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5611505" y="4312306"/>
              <a:ext cx="1560492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03366"/>
                  </a:solidFill>
                  <a:latin typeface="Tahoma" charset="0"/>
                </a:rPr>
                <a:t>Herr Schmied</a:t>
              </a:r>
              <a:endParaRPr lang="de-DE" dirty="0">
                <a:solidFill>
                  <a:srgbClr val="003366"/>
                </a:solidFill>
                <a:latin typeface="Tahoma" charset="0"/>
              </a:endParaRPr>
            </a:p>
          </p:txBody>
        </p:sp>
        <p:sp>
          <p:nvSpPr>
            <p:cNvPr id="38" name="Text Box 12"/>
            <p:cNvSpPr txBox="1">
              <a:spLocks noChangeArrowheads="1"/>
            </p:cNvSpPr>
            <p:nvPr/>
          </p:nvSpPr>
          <p:spPr bwMode="auto">
            <a:xfrm>
              <a:off x="5611505" y="4863477"/>
              <a:ext cx="1444306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dirty="0" smtClean="0">
                  <a:solidFill>
                    <a:srgbClr val="003366"/>
                  </a:solidFill>
                  <a:latin typeface="Tahoma" charset="0"/>
                </a:rPr>
                <a:t>Frau Schöne</a:t>
              </a:r>
              <a:endParaRPr lang="de-DE" dirty="0">
                <a:solidFill>
                  <a:srgbClr val="003366"/>
                </a:solidFill>
                <a:latin typeface="Tahoma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515314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B0D-4418-4B93-B565-3CCFDEA237CF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33-D500-4E3A-9705-8130F8A9E2C4}" type="slidenum">
              <a:rPr lang="de-DE">
                <a:solidFill>
                  <a:srgbClr val="000000"/>
                </a:solidFill>
              </a:rPr>
              <a:pPr/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6881" name="Text Box 33"/>
          <p:cNvSpPr txBox="1">
            <a:spLocks noChangeArrowheads="1"/>
          </p:cNvSpPr>
          <p:nvPr/>
        </p:nvSpPr>
        <p:spPr bwMode="auto">
          <a:xfrm>
            <a:off x="544413" y="1029232"/>
            <a:ext cx="598593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600" b="1" dirty="0" smtClean="0">
                <a:solidFill>
                  <a:srgbClr val="003366"/>
                </a:solidFill>
                <a:latin typeface="Tahoma" charset="0"/>
              </a:rPr>
              <a:t>Auf dem Weg in die Sekundarstufe</a:t>
            </a:r>
            <a:endParaRPr lang="de-DE" sz="2600" b="1" dirty="0">
              <a:solidFill>
                <a:srgbClr val="003366"/>
              </a:solidFill>
              <a:latin typeface="Tahoma" charset="0"/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88640"/>
            <a:ext cx="2057887" cy="1302257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403648" y="2276872"/>
            <a:ext cx="6367449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Übergangsverfahren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 Talenten entsprechen – die richtige Schulwahl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Zeitlicher Ablauf des Übergangsverfahrens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 Anmeldung </a:t>
            </a:r>
            <a:endParaRPr lang="de-DE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97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B0D-4418-4B93-B565-3CCFDEA237CF}" type="datetime4">
              <a:rPr lang="de-DE" smtClean="0">
                <a:solidFill>
                  <a:srgbClr val="000000"/>
                </a:solidFill>
              </a:rPr>
              <a:t>4. Dezember 2019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0000"/>
                </a:solidFill>
              </a:rPr>
              <a:t>Grund-, Werkreal- und Realschule 89567 Sontheim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33-D500-4E3A-9705-8130F8A9E2C4}" type="slidenum">
              <a:rPr lang="de-DE">
                <a:solidFill>
                  <a:srgbClr val="000000"/>
                </a:solidFill>
              </a:rPr>
              <a:pPr/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06881" name="Text Box 33"/>
          <p:cNvSpPr txBox="1">
            <a:spLocks noChangeArrowheads="1"/>
          </p:cNvSpPr>
          <p:nvPr/>
        </p:nvSpPr>
        <p:spPr bwMode="auto">
          <a:xfrm>
            <a:off x="539750" y="974725"/>
            <a:ext cx="482696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900" b="1" dirty="0" smtClean="0">
                <a:solidFill>
                  <a:srgbClr val="003366"/>
                </a:solidFill>
                <a:latin typeface="Tahoma" charset="0"/>
              </a:rPr>
              <a:t>Das Übergangsverfahren</a:t>
            </a:r>
            <a:endParaRPr lang="de-DE" sz="2900" b="1" dirty="0">
              <a:solidFill>
                <a:srgbClr val="003366"/>
              </a:solidFill>
              <a:latin typeface="Tahoma" charset="0"/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88640"/>
            <a:ext cx="2057887" cy="1302257"/>
          </a:xfrm>
          <a:prstGeom prst="rect">
            <a:avLst/>
          </a:prstGeom>
        </p:spPr>
      </p:pic>
      <p:sp>
        <p:nvSpPr>
          <p:cNvPr id="42" name="Flussdiagramm: Prozess 41"/>
          <p:cNvSpPr/>
          <p:nvPr/>
        </p:nvSpPr>
        <p:spPr>
          <a:xfrm>
            <a:off x="938494" y="3310831"/>
            <a:ext cx="8003232" cy="503975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zusätzliche Beratung auf Wunsch der Eltern in Klasse </a:t>
            </a: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/ das besondere Übergangsverfahren</a:t>
            </a:r>
            <a:endParaRPr lang="de-DE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Flussdiagramm: Prozess 42"/>
          <p:cNvSpPr/>
          <p:nvPr/>
        </p:nvSpPr>
        <p:spPr>
          <a:xfrm>
            <a:off x="929314" y="1917952"/>
            <a:ext cx="8003232" cy="720000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Beratung und Information </a:t>
            </a: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Eltern</a:t>
            </a:r>
            <a:endParaRPr lang="de-DE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ichtungspfeil 46"/>
          <p:cNvSpPr/>
          <p:nvPr/>
        </p:nvSpPr>
        <p:spPr>
          <a:xfrm>
            <a:off x="818378" y="2102250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002060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sp>
        <p:nvSpPr>
          <p:cNvPr id="49" name="Richtungspfeil 48"/>
          <p:cNvSpPr/>
          <p:nvPr/>
        </p:nvSpPr>
        <p:spPr>
          <a:xfrm>
            <a:off x="827558" y="3372642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00206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sp>
        <p:nvSpPr>
          <p:cNvPr id="19" name="Flussdiagramm: Prozess 18"/>
          <p:cNvSpPr/>
          <p:nvPr/>
        </p:nvSpPr>
        <p:spPr>
          <a:xfrm>
            <a:off x="933977" y="2547691"/>
            <a:ext cx="8003232" cy="720000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Grundschulempfehlung</a:t>
            </a:r>
            <a:endParaRPr lang="de-DE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ichtungspfeil 19"/>
          <p:cNvSpPr/>
          <p:nvPr/>
        </p:nvSpPr>
        <p:spPr>
          <a:xfrm>
            <a:off x="823041" y="2731989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002060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7102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B0D-4418-4B93-B565-3CCFDEA237CF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Grund-, Werkreal- und Realschule 89567 Sontheim</a:t>
            </a:r>
            <a:endParaRPr lang="de-DE" dirty="0"/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33-D500-4E3A-9705-8130F8A9E2C4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06881" name="Text Box 33"/>
          <p:cNvSpPr txBox="1">
            <a:spLocks noChangeArrowheads="1"/>
          </p:cNvSpPr>
          <p:nvPr/>
        </p:nvSpPr>
        <p:spPr bwMode="auto">
          <a:xfrm>
            <a:off x="539750" y="974725"/>
            <a:ext cx="521008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900" b="1" dirty="0" smtClean="0">
                <a:solidFill>
                  <a:srgbClr val="003366"/>
                </a:solidFill>
                <a:latin typeface="Tahoma" charset="0"/>
              </a:rPr>
              <a:t>Den Talenten entsprechen</a:t>
            </a:r>
            <a:endParaRPr lang="de-DE" sz="2900" b="1" dirty="0">
              <a:solidFill>
                <a:srgbClr val="003366"/>
              </a:solidFill>
              <a:latin typeface="Tahoma" charset="0"/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88640"/>
            <a:ext cx="2057887" cy="1302257"/>
          </a:xfrm>
          <a:prstGeom prst="rect">
            <a:avLst/>
          </a:prstGeom>
        </p:spPr>
      </p:pic>
      <p:grpSp>
        <p:nvGrpSpPr>
          <p:cNvPr id="2" name="Gruppieren 1"/>
          <p:cNvGrpSpPr/>
          <p:nvPr/>
        </p:nvGrpSpPr>
        <p:grpSpPr>
          <a:xfrm>
            <a:off x="780216" y="1949274"/>
            <a:ext cx="7750876" cy="720000"/>
            <a:chOff x="780216" y="1949274"/>
            <a:chExt cx="7750876" cy="720000"/>
          </a:xfrm>
        </p:grpSpPr>
        <p:sp>
          <p:nvSpPr>
            <p:cNvPr id="20" name="Abgerundetes Rechteck 19"/>
            <p:cNvSpPr/>
            <p:nvPr/>
          </p:nvSpPr>
          <p:spPr>
            <a:xfrm>
              <a:off x="900446" y="1949274"/>
              <a:ext cx="2314600" cy="72000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rgbClr val="002060"/>
                  </a:solidFill>
                  <a:latin typeface="Arial"/>
                  <a:cs typeface="Arial"/>
                </a:rPr>
                <a:t>Begabungsprofil</a:t>
              </a:r>
            </a:p>
          </p:txBody>
        </p:sp>
        <p:sp>
          <p:nvSpPr>
            <p:cNvPr id="25" name="Abgerundetes Rechteck 24"/>
            <p:cNvSpPr/>
            <p:nvPr/>
          </p:nvSpPr>
          <p:spPr>
            <a:xfrm>
              <a:off x="3239092" y="2068628"/>
              <a:ext cx="5292000" cy="540000"/>
            </a:xfrm>
            <a:prstGeom prst="roundRect">
              <a:avLst>
                <a:gd name="adj" fmla="val 0"/>
              </a:avLst>
            </a:prstGeom>
            <a:solidFill>
              <a:srgbClr val="FFFDE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Welche </a:t>
              </a: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Interessen/Talente/Begabungen hat mein Kind?</a:t>
              </a:r>
            </a:p>
          </p:txBody>
        </p:sp>
        <p:sp>
          <p:nvSpPr>
            <p:cNvPr id="29" name="Richtungspfeil 28"/>
            <p:cNvSpPr/>
            <p:nvPr/>
          </p:nvSpPr>
          <p:spPr>
            <a:xfrm>
              <a:off x="780216" y="2119098"/>
              <a:ext cx="110936" cy="380353"/>
            </a:xfrm>
            <a:prstGeom prst="homePlate">
              <a:avLst>
                <a:gd name="adj" fmla="val 99383"/>
              </a:avLst>
            </a:prstGeom>
            <a:solidFill>
              <a:srgbClr val="002060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FF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7" name="Gruppieren 6"/>
          <p:cNvGrpSpPr/>
          <p:nvPr/>
        </p:nvGrpSpPr>
        <p:grpSpPr>
          <a:xfrm>
            <a:off x="780216" y="2722381"/>
            <a:ext cx="7750876" cy="720080"/>
            <a:chOff x="780216" y="2722381"/>
            <a:chExt cx="7750876" cy="720080"/>
          </a:xfrm>
        </p:grpSpPr>
        <p:sp>
          <p:nvSpPr>
            <p:cNvPr id="19" name="Abgerundetes Rechteck 18"/>
            <p:cNvSpPr/>
            <p:nvPr/>
          </p:nvSpPr>
          <p:spPr>
            <a:xfrm>
              <a:off x="900446" y="2722381"/>
              <a:ext cx="3158828" cy="72008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kern="1000" dirty="0" smtClean="0">
                  <a:solidFill>
                    <a:srgbClr val="002060"/>
                  </a:solidFill>
                  <a:latin typeface="Arial"/>
                  <a:cs typeface="Arial"/>
                </a:rPr>
                <a:t>Konzentration</a:t>
              </a:r>
              <a:endParaRPr lang="de-DE" kern="1000" dirty="0">
                <a:solidFill>
                  <a:srgbClr val="002060"/>
                </a:solidFill>
                <a:latin typeface="Arial"/>
                <a:cs typeface="Arial"/>
              </a:endParaRP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780216" y="2843003"/>
              <a:ext cx="7750876" cy="540000"/>
              <a:chOff x="780216" y="2843003"/>
              <a:chExt cx="7750876" cy="540000"/>
            </a:xfrm>
          </p:grpSpPr>
          <p:sp>
            <p:nvSpPr>
              <p:cNvPr id="23" name="Abgerundetes Rechteck 22"/>
              <p:cNvSpPr/>
              <p:nvPr/>
            </p:nvSpPr>
            <p:spPr>
              <a:xfrm>
                <a:off x="3239092" y="2843003"/>
                <a:ext cx="5292000" cy="540000"/>
              </a:xfrm>
              <a:prstGeom prst="roundRect">
                <a:avLst>
                  <a:gd name="adj" fmla="val 0"/>
                </a:avLst>
              </a:prstGeom>
              <a:solidFill>
                <a:srgbClr val="FFFDE9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44000" indent="-144000">
                  <a:buFont typeface="Wingdings" panose="05000000000000000000" pitchFamily="2" charset="2"/>
                  <a:buChar char="§"/>
                </a:pPr>
                <a:r>
                  <a:rPr lang="de-DE" sz="1600" dirty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Wie gut kann mein Kind sich konzentrieren</a:t>
                </a:r>
                <a:r>
                  <a:rPr lang="de-DE" sz="1600" dirty="0" smtClean="0">
                    <a:solidFill>
                      <a:srgbClr val="00206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?</a:t>
                </a:r>
                <a:endPara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1" name="Richtungspfeil 30"/>
              <p:cNvSpPr/>
              <p:nvPr/>
            </p:nvSpPr>
            <p:spPr>
              <a:xfrm>
                <a:off x="780216" y="2889637"/>
                <a:ext cx="110936" cy="380353"/>
              </a:xfrm>
              <a:prstGeom prst="homePlate">
                <a:avLst>
                  <a:gd name="adj" fmla="val 99383"/>
                </a:avLst>
              </a:prstGeom>
              <a:solidFill>
                <a:srgbClr val="002060">
                  <a:alpha val="6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rgbClr val="FFFFC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" name="Gruppieren 3"/>
          <p:cNvGrpSpPr/>
          <p:nvPr/>
        </p:nvGrpSpPr>
        <p:grpSpPr>
          <a:xfrm>
            <a:off x="787645" y="3510484"/>
            <a:ext cx="7750876" cy="720000"/>
            <a:chOff x="787645" y="3510484"/>
            <a:chExt cx="7750876" cy="720000"/>
          </a:xfrm>
        </p:grpSpPr>
        <p:sp>
          <p:nvSpPr>
            <p:cNvPr id="22" name="Abgerundetes Rechteck 21"/>
            <p:cNvSpPr/>
            <p:nvPr/>
          </p:nvSpPr>
          <p:spPr>
            <a:xfrm>
              <a:off x="907875" y="3510484"/>
              <a:ext cx="2329959" cy="72000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rgbClr val="002060"/>
                  </a:solidFill>
                  <a:latin typeface="Arial"/>
                  <a:cs typeface="Arial"/>
                </a:rPr>
                <a:t>Lernmotivation</a:t>
              </a:r>
            </a:p>
          </p:txBody>
        </p:sp>
        <p:sp>
          <p:nvSpPr>
            <p:cNvPr id="24" name="Abgerundetes Rechteck 23"/>
            <p:cNvSpPr/>
            <p:nvPr/>
          </p:nvSpPr>
          <p:spPr>
            <a:xfrm>
              <a:off x="3246521" y="3624566"/>
              <a:ext cx="5292000" cy="540000"/>
            </a:xfrm>
            <a:prstGeom prst="roundRect">
              <a:avLst>
                <a:gd name="adj" fmla="val 0"/>
              </a:avLst>
            </a:prstGeom>
            <a:solidFill>
              <a:srgbClr val="FFFDE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Lernt </a:t>
              </a: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mein Kind gerne</a:t>
              </a:r>
              <a:r>
                <a:rPr lang="de-DE" sz="16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?</a:t>
              </a:r>
            </a:p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Kann mein Kind andere Interessen zurückstellen?</a:t>
              </a:r>
              <a:endParaRPr lang="de-DE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2" name="Richtungspfeil 31"/>
            <p:cNvSpPr/>
            <p:nvPr/>
          </p:nvSpPr>
          <p:spPr>
            <a:xfrm>
              <a:off x="787645" y="3673168"/>
              <a:ext cx="110936" cy="380353"/>
            </a:xfrm>
            <a:prstGeom prst="homePlate">
              <a:avLst>
                <a:gd name="adj" fmla="val 99383"/>
              </a:avLst>
            </a:prstGeom>
            <a:solidFill>
              <a:srgbClr val="002060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FF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813168" y="4278182"/>
            <a:ext cx="7750876" cy="720000"/>
            <a:chOff x="813168" y="4278182"/>
            <a:chExt cx="7750876" cy="720000"/>
          </a:xfrm>
        </p:grpSpPr>
        <p:sp>
          <p:nvSpPr>
            <p:cNvPr id="21" name="Abgerundetes Rechteck 20"/>
            <p:cNvSpPr/>
            <p:nvPr/>
          </p:nvSpPr>
          <p:spPr>
            <a:xfrm>
              <a:off x="933398" y="4278182"/>
              <a:ext cx="2304436" cy="72000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rgbClr val="002060"/>
                  </a:solidFill>
                  <a:latin typeface="Arial"/>
                  <a:cs typeface="Arial"/>
                </a:rPr>
                <a:t>Belastbarkeit</a:t>
              </a:r>
            </a:p>
          </p:txBody>
        </p:sp>
        <p:sp>
          <p:nvSpPr>
            <p:cNvPr id="26" name="Abgerundetes Rechteck 25"/>
            <p:cNvSpPr/>
            <p:nvPr/>
          </p:nvSpPr>
          <p:spPr>
            <a:xfrm>
              <a:off x="3272044" y="4392264"/>
              <a:ext cx="5292000" cy="540000"/>
            </a:xfrm>
            <a:prstGeom prst="roundRect">
              <a:avLst>
                <a:gd name="adj" fmla="val 0"/>
              </a:avLst>
            </a:prstGeom>
            <a:solidFill>
              <a:srgbClr val="FFFDE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44000" indent="-144000">
                <a:buFont typeface="Wingdings" panose="05000000000000000000" pitchFamily="2" charset="2"/>
                <a:buChar char="§"/>
              </a:pPr>
              <a:endParaRPr lang="de-DE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44000" indent="-144000">
                <a:buFont typeface="Wingdings" panose="05000000000000000000" pitchFamily="2" charset="2"/>
                <a:buChar char="§"/>
              </a:pPr>
              <a:endParaRPr lang="de-DE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Wie belastbar ist mein Kind? </a:t>
              </a:r>
            </a:p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Wie geht mein Kind mit Misserfolgen um?</a:t>
              </a:r>
            </a:p>
            <a:p>
              <a:pPr marL="144000" indent="-144000">
                <a:buFont typeface="Wingdings" panose="05000000000000000000" pitchFamily="2" charset="2"/>
                <a:buChar char="§"/>
              </a:pPr>
              <a:endParaRPr lang="de-DE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marL="144000" indent="-144000">
                <a:buFont typeface="Wingdings" panose="05000000000000000000" pitchFamily="2" charset="2"/>
                <a:buChar char="§"/>
              </a:pPr>
              <a:endParaRPr lang="de-DE" sz="1600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3" name="Richtungspfeil 32"/>
            <p:cNvSpPr/>
            <p:nvPr/>
          </p:nvSpPr>
          <p:spPr>
            <a:xfrm>
              <a:off x="813168" y="4456106"/>
              <a:ext cx="110936" cy="380353"/>
            </a:xfrm>
            <a:prstGeom prst="homePlate">
              <a:avLst>
                <a:gd name="adj" fmla="val 99383"/>
              </a:avLst>
            </a:prstGeom>
            <a:solidFill>
              <a:srgbClr val="002060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FF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780216" y="5077515"/>
            <a:ext cx="7750876" cy="720000"/>
            <a:chOff x="780216" y="5077515"/>
            <a:chExt cx="7750876" cy="720000"/>
          </a:xfrm>
        </p:grpSpPr>
        <p:sp>
          <p:nvSpPr>
            <p:cNvPr id="27" name="Abgerundetes Rechteck 26"/>
            <p:cNvSpPr/>
            <p:nvPr/>
          </p:nvSpPr>
          <p:spPr>
            <a:xfrm>
              <a:off x="900446" y="5077515"/>
              <a:ext cx="3024336" cy="720000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>
                  <a:solidFill>
                    <a:srgbClr val="002060"/>
                  </a:solidFill>
                  <a:latin typeface="Arial"/>
                  <a:cs typeface="Arial"/>
                </a:rPr>
                <a:t>Soziale Kompetenz</a:t>
              </a:r>
            </a:p>
          </p:txBody>
        </p:sp>
        <p:sp>
          <p:nvSpPr>
            <p:cNvPr id="28" name="Abgerundetes Rechteck 27"/>
            <p:cNvSpPr/>
            <p:nvPr/>
          </p:nvSpPr>
          <p:spPr>
            <a:xfrm>
              <a:off x="3239092" y="5188169"/>
              <a:ext cx="5292000" cy="540000"/>
            </a:xfrm>
            <a:prstGeom prst="roundRect">
              <a:avLst>
                <a:gd name="adj" fmla="val 0"/>
              </a:avLst>
            </a:prstGeom>
            <a:solidFill>
              <a:srgbClr val="FFFDE9"/>
            </a:solidFill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Wie selbstständig ist mein Kind?</a:t>
              </a:r>
            </a:p>
            <a:p>
              <a:pPr marL="144000" indent="-144000">
                <a:buFont typeface="Wingdings" panose="05000000000000000000" pitchFamily="2" charset="2"/>
                <a:buChar char="§"/>
              </a:pP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Kann mein Kind gut mit </a:t>
              </a:r>
              <a:r>
                <a:rPr lang="de-DE" sz="1600" dirty="0" smtClean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anderen zusammenarbeiten</a:t>
              </a:r>
              <a:r>
                <a:rPr lang="de-DE" sz="1600" dirty="0">
                  <a:solidFill>
                    <a:srgbClr val="00206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?</a:t>
              </a:r>
            </a:p>
          </p:txBody>
        </p:sp>
        <p:sp>
          <p:nvSpPr>
            <p:cNvPr id="34" name="Richtungspfeil 33"/>
            <p:cNvSpPr/>
            <p:nvPr/>
          </p:nvSpPr>
          <p:spPr>
            <a:xfrm>
              <a:off x="780216" y="5247819"/>
              <a:ext cx="110936" cy="380353"/>
            </a:xfrm>
            <a:prstGeom prst="homePlate">
              <a:avLst>
                <a:gd name="adj" fmla="val 99383"/>
              </a:avLst>
            </a:prstGeom>
            <a:solidFill>
              <a:srgbClr val="002060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>
                <a:solidFill>
                  <a:srgbClr val="FFFFC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29716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B0D-4418-4B93-B565-3CCFDEA237CF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Grund-, Werkreal- und Realschule 89567 Sontheim</a:t>
            </a:r>
            <a:endParaRPr lang="de-DE" dirty="0"/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33-D500-4E3A-9705-8130F8A9E2C4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206881" name="Text Box 33"/>
          <p:cNvSpPr txBox="1">
            <a:spLocks noChangeArrowheads="1"/>
          </p:cNvSpPr>
          <p:nvPr/>
        </p:nvSpPr>
        <p:spPr bwMode="auto">
          <a:xfrm>
            <a:off x="539750" y="974725"/>
            <a:ext cx="336983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900" b="1" dirty="0" smtClean="0">
                <a:solidFill>
                  <a:srgbClr val="003366"/>
                </a:solidFill>
                <a:latin typeface="Tahoma" charset="0"/>
              </a:rPr>
              <a:t>Zeitlicher Ablauf </a:t>
            </a:r>
            <a:endParaRPr lang="de-DE" sz="2900" b="1" dirty="0">
              <a:solidFill>
                <a:srgbClr val="003366"/>
              </a:solidFill>
              <a:latin typeface="Tahoma" charset="0"/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88640"/>
            <a:ext cx="2057887" cy="1302257"/>
          </a:xfrm>
          <a:prstGeom prst="rect">
            <a:avLst/>
          </a:prstGeom>
        </p:spPr>
      </p:pic>
      <p:sp>
        <p:nvSpPr>
          <p:cNvPr id="35" name="Rechteck 34"/>
          <p:cNvSpPr/>
          <p:nvPr/>
        </p:nvSpPr>
        <p:spPr>
          <a:xfrm>
            <a:off x="510230" y="2016032"/>
            <a:ext cx="8374062" cy="720088"/>
          </a:xfrm>
          <a:prstGeom prst="rect">
            <a:avLst/>
          </a:prstGeom>
          <a:solidFill>
            <a:srgbClr val="73D4D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10230" y="2826144"/>
            <a:ext cx="8374062" cy="720000"/>
          </a:xfrm>
          <a:prstGeom prst="rect">
            <a:avLst/>
          </a:prstGeom>
          <a:solidFill>
            <a:srgbClr val="73D4D6">
              <a:alpha val="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510230" y="3636168"/>
            <a:ext cx="8374062" cy="792088"/>
          </a:xfrm>
          <a:prstGeom prst="rect">
            <a:avLst/>
          </a:prstGeom>
          <a:solidFill>
            <a:srgbClr val="73D4D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510230" y="4518280"/>
            <a:ext cx="8374062" cy="792104"/>
          </a:xfrm>
          <a:prstGeom prst="rect">
            <a:avLst/>
          </a:prstGeom>
          <a:solidFill>
            <a:srgbClr val="73D4D6">
              <a:alpha val="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91150"/>
              </p:ext>
            </p:extLst>
          </p:nvPr>
        </p:nvGraphicFramePr>
        <p:xfrm>
          <a:off x="717101" y="1944024"/>
          <a:ext cx="7992888" cy="335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7014"/>
                <a:gridCol w="3685874"/>
              </a:tblGrid>
              <a:tr h="83880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Informationsabend</a:t>
                      </a:r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der Grundschule mit den weiterführenden Schulen </a:t>
                      </a:r>
                      <a:endParaRPr lang="de-DE" sz="16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</a:t>
                      </a:r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Dezember 2019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0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Intensive Beratung der Eltern </a:t>
                      </a:r>
                    </a:p>
                    <a:p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durch die Grundschullehrkräfte</a:t>
                      </a:r>
                      <a:endParaRPr lang="de-DE" sz="16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Bis</a:t>
                      </a:r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31. </a:t>
                      </a:r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Januar 2020</a:t>
                      </a:r>
                      <a:endParaRPr lang="de-DE" sz="16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Ausgabe der Halbjahresinformation mit der Grundschulempfehlung</a:t>
                      </a:r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de-DE" sz="16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600" b="1" kern="12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Bis</a:t>
                      </a:r>
                      <a:r>
                        <a:rPr kumimoji="0" lang="de-DE" sz="1600" b="1" kern="1200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spätestens </a:t>
                      </a:r>
                      <a:r>
                        <a:rPr kumimoji="0" lang="de-DE" sz="1600" b="1" kern="120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10. Februar 2020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800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Anmeldung</a:t>
                      </a:r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 einer weiterführenden Schule</a:t>
                      </a:r>
                      <a:endParaRPr lang="de-DE" sz="1600" b="1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11. und 12. März</a:t>
                      </a:r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2020</a:t>
                      </a:r>
                    </a:p>
                    <a:p>
                      <a:r>
                        <a:rPr lang="de-DE" sz="1600" b="1" baseline="0" dirty="0" smtClean="0">
                          <a:solidFill>
                            <a:srgbClr val="00206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April 2020 (Besonderes Beratungsverfahrens)</a:t>
                      </a:r>
                      <a:endParaRPr lang="de-DE" sz="1600" b="1" i="1" baseline="0" dirty="0">
                        <a:solidFill>
                          <a:srgbClr val="00206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9999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7CB0D-4418-4B93-B565-3CCFDEA237CF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Grund-, Werkreal- und Realschule 89567 Sontheim</a:t>
            </a:r>
            <a:endParaRPr lang="de-DE" dirty="0"/>
          </a:p>
        </p:txBody>
      </p:sp>
      <p:sp>
        <p:nvSpPr>
          <p:cNvPr id="18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B833-D500-4E3A-9705-8130F8A9E2C4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206881" name="Text Box 33"/>
          <p:cNvSpPr txBox="1">
            <a:spLocks noChangeArrowheads="1"/>
          </p:cNvSpPr>
          <p:nvPr/>
        </p:nvSpPr>
        <p:spPr bwMode="auto">
          <a:xfrm>
            <a:off x="539750" y="974725"/>
            <a:ext cx="2420856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900" b="1" dirty="0" smtClean="0">
                <a:solidFill>
                  <a:srgbClr val="003366"/>
                </a:solidFill>
                <a:latin typeface="Tahoma" charset="0"/>
              </a:rPr>
              <a:t>Anmeldung </a:t>
            </a:r>
            <a:endParaRPr lang="de-DE" sz="2900" b="1" dirty="0">
              <a:solidFill>
                <a:srgbClr val="003366"/>
              </a:solidFill>
              <a:latin typeface="Tahoma" charset="0"/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070" y="188640"/>
            <a:ext cx="2057887" cy="1302257"/>
          </a:xfrm>
          <a:prstGeom prst="rect">
            <a:avLst/>
          </a:prstGeom>
        </p:spPr>
      </p:pic>
      <p:sp>
        <p:nvSpPr>
          <p:cNvPr id="11" name="Flussdiagramm: Prozess 10"/>
          <p:cNvSpPr/>
          <p:nvPr/>
        </p:nvSpPr>
        <p:spPr>
          <a:xfrm>
            <a:off x="873846" y="1844824"/>
            <a:ext cx="8003232" cy="720000"/>
          </a:xfrm>
          <a:prstGeom prst="flowChartProcess">
            <a:avLst/>
          </a:prstGeom>
          <a:noFill/>
          <a:ln>
            <a:noFill/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Erforderliche Dokumente</a:t>
            </a:r>
            <a:endParaRPr lang="de-DE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ichtungspfeil 11"/>
          <p:cNvSpPr/>
          <p:nvPr/>
        </p:nvSpPr>
        <p:spPr>
          <a:xfrm>
            <a:off x="762910" y="2029122"/>
            <a:ext cx="110936" cy="380353"/>
          </a:xfrm>
          <a:prstGeom prst="homePlate">
            <a:avLst>
              <a:gd name="adj" fmla="val 99383"/>
            </a:avLst>
          </a:prstGeom>
          <a:solidFill>
            <a:srgbClr val="002060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FFFFC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43608" y="2561086"/>
            <a:ext cx="6997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 oder anderer Identitätsnachweis des Kindes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 zur Anmeldung an der weiterführenden Schule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Grundschulempfehlung</a:t>
            </a:r>
          </a:p>
        </p:txBody>
      </p:sp>
    </p:spTree>
    <p:extLst>
      <p:ext uri="{BB962C8B-B14F-4D97-AF65-F5344CB8AC3E}">
        <p14:creationId xmlns:p14="http://schemas.microsoft.com/office/powerpoint/2010/main" val="2726240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Bildschirmpräsentation (4:3)</PresentationFormat>
  <Paragraphs>94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Profil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Schulz Rainer</dc:creator>
  <cp:lastModifiedBy>Schulz Rainer</cp:lastModifiedBy>
  <cp:revision>114</cp:revision>
  <cp:lastPrinted>2019-12-02T11:08:41Z</cp:lastPrinted>
  <dcterms:created xsi:type="dcterms:W3CDTF">2018-12-04T13:40:44Z</dcterms:created>
  <dcterms:modified xsi:type="dcterms:W3CDTF">2019-12-04T11:36:21Z</dcterms:modified>
</cp:coreProperties>
</file>